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 id="269" r:id="rId14"/>
    <p:sldId id="270" r:id="rId15"/>
    <p:sldId id="271" r:id="rId16"/>
    <p:sldId id="272" r:id="rId17"/>
    <p:sldId id="273" r:id="rId18"/>
    <p:sldId id="274" r:id="rId19"/>
    <p:sldId id="276" r:id="rId20"/>
    <p:sldId id="275"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1"/>
    <p:restoredTop sz="96405"/>
  </p:normalViewPr>
  <p:slideViewPr>
    <p:cSldViewPr snapToGrid="0" snapToObjects="1">
      <p:cViewPr varScale="1">
        <p:scale>
          <a:sx n="160" d="100"/>
          <a:sy n="160" d="100"/>
        </p:scale>
        <p:origin x="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D375950-A6EA-B047-9CDD-9BB6D488459C}" type="datetimeFigureOut">
              <a:rPr lang="en-BG" smtClean="0"/>
              <a:t>31.01.25</a:t>
            </a:fld>
            <a:endParaRPr lang="en-BG"/>
          </a:p>
        </p:txBody>
      </p:sp>
      <p:sp>
        <p:nvSpPr>
          <p:cNvPr id="5" name="Footer Placeholder 4"/>
          <p:cNvSpPr>
            <a:spLocks noGrp="1"/>
          </p:cNvSpPr>
          <p:nvPr>
            <p:ph type="ftr" sz="quarter" idx="11"/>
          </p:nvPr>
        </p:nvSpPr>
        <p:spPr/>
        <p:txBody>
          <a:bodyPr/>
          <a:lstStyle/>
          <a:p>
            <a:endParaRPr lang="en-BG"/>
          </a:p>
        </p:txBody>
      </p:sp>
      <p:sp>
        <p:nvSpPr>
          <p:cNvPr id="6" name="Slide Number Placeholder 5"/>
          <p:cNvSpPr>
            <a:spLocks noGrp="1"/>
          </p:cNvSpPr>
          <p:nvPr>
            <p:ph type="sldNum" sz="quarter" idx="12"/>
          </p:nvPr>
        </p:nvSpPr>
        <p:spPr/>
        <p:txBody>
          <a:bodyPr rIns="45720"/>
          <a:lstStyle/>
          <a:p>
            <a:fld id="{6F47B423-3F40-C844-B93B-D29E1B71D2EC}" type="slidenum">
              <a:rPr lang="en-BG" smtClean="0"/>
              <a:t>‹#›</a:t>
            </a:fld>
            <a:endParaRPr lang="en-BG"/>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83420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D375950-A6EA-B047-9CDD-9BB6D488459C}" type="datetimeFigureOut">
              <a:rPr lang="en-BG" smtClean="0"/>
              <a:t>31.01.25</a:t>
            </a:fld>
            <a:endParaRPr lang="en-BG"/>
          </a:p>
        </p:txBody>
      </p:sp>
      <p:sp>
        <p:nvSpPr>
          <p:cNvPr id="5" name="Footer Placeholder 4"/>
          <p:cNvSpPr>
            <a:spLocks noGrp="1"/>
          </p:cNvSpPr>
          <p:nvPr>
            <p:ph type="ftr" sz="quarter" idx="11"/>
          </p:nvPr>
        </p:nvSpPr>
        <p:spPr/>
        <p:txBody>
          <a:bodyPr/>
          <a:lstStyle/>
          <a:p>
            <a:endParaRPr lang="en-BG"/>
          </a:p>
        </p:txBody>
      </p:sp>
      <p:sp>
        <p:nvSpPr>
          <p:cNvPr id="6" name="Slide Number Placeholder 5"/>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215355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D375950-A6EA-B047-9CDD-9BB6D488459C}" type="datetimeFigureOut">
              <a:rPr lang="en-BG" smtClean="0"/>
              <a:t>31.01.25</a:t>
            </a:fld>
            <a:endParaRPr lang="en-BG"/>
          </a:p>
        </p:txBody>
      </p:sp>
      <p:sp>
        <p:nvSpPr>
          <p:cNvPr id="5" name="Footer Placeholder 4"/>
          <p:cNvSpPr>
            <a:spLocks noGrp="1"/>
          </p:cNvSpPr>
          <p:nvPr>
            <p:ph type="ftr" sz="quarter" idx="11"/>
          </p:nvPr>
        </p:nvSpPr>
        <p:spPr/>
        <p:txBody>
          <a:bodyPr/>
          <a:lstStyle/>
          <a:p>
            <a:endParaRPr lang="en-BG"/>
          </a:p>
        </p:txBody>
      </p:sp>
      <p:sp>
        <p:nvSpPr>
          <p:cNvPr id="6" name="Slide Number Placeholder 5"/>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185219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D375950-A6EA-B047-9CDD-9BB6D488459C}" type="datetimeFigureOut">
              <a:rPr lang="en-BG" smtClean="0"/>
              <a:t>31.01.25</a:t>
            </a:fld>
            <a:endParaRPr lang="en-BG"/>
          </a:p>
        </p:txBody>
      </p:sp>
      <p:sp>
        <p:nvSpPr>
          <p:cNvPr id="5" name="Footer Placeholder 4"/>
          <p:cNvSpPr>
            <a:spLocks noGrp="1"/>
          </p:cNvSpPr>
          <p:nvPr>
            <p:ph type="ftr" sz="quarter" idx="11"/>
          </p:nvPr>
        </p:nvSpPr>
        <p:spPr/>
        <p:txBody>
          <a:bodyPr/>
          <a:lstStyle/>
          <a:p>
            <a:endParaRPr lang="en-BG"/>
          </a:p>
        </p:txBody>
      </p:sp>
      <p:sp>
        <p:nvSpPr>
          <p:cNvPr id="6" name="Slide Number Placeholder 5"/>
          <p:cNvSpPr>
            <a:spLocks noGrp="1"/>
          </p:cNvSpPr>
          <p:nvPr>
            <p:ph type="sldNum" sz="quarter" idx="12"/>
          </p:nvPr>
        </p:nvSpPr>
        <p:spPr/>
        <p:txBody>
          <a:bodyPr/>
          <a:lstStyle/>
          <a:p>
            <a:fld id="{6F47B423-3F40-C844-B93B-D29E1B71D2EC}" type="slidenum">
              <a:rPr lang="en-BG" smtClean="0"/>
              <a:t>‹#›</a:t>
            </a:fld>
            <a:endParaRPr lang="en-BG"/>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9601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D375950-A6EA-B047-9CDD-9BB6D488459C}" type="datetimeFigureOut">
              <a:rPr lang="en-BG" smtClean="0"/>
              <a:t>31.01.25</a:t>
            </a:fld>
            <a:endParaRPr lang="en-BG"/>
          </a:p>
        </p:txBody>
      </p:sp>
      <p:sp>
        <p:nvSpPr>
          <p:cNvPr id="5" name="Footer Placeholder 4"/>
          <p:cNvSpPr>
            <a:spLocks noGrp="1"/>
          </p:cNvSpPr>
          <p:nvPr>
            <p:ph type="ftr" sz="quarter" idx="11"/>
          </p:nvPr>
        </p:nvSpPr>
        <p:spPr/>
        <p:txBody>
          <a:bodyPr/>
          <a:lstStyle/>
          <a:p>
            <a:endParaRPr lang="en-BG"/>
          </a:p>
        </p:txBody>
      </p:sp>
      <p:sp>
        <p:nvSpPr>
          <p:cNvPr id="6" name="Slide Number Placeholder 5"/>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3014931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D375950-A6EA-B047-9CDD-9BB6D488459C}" type="datetimeFigureOut">
              <a:rPr lang="en-BG" smtClean="0"/>
              <a:t>31.01.25</a:t>
            </a:fld>
            <a:endParaRPr lang="en-BG"/>
          </a:p>
        </p:txBody>
      </p:sp>
      <p:sp>
        <p:nvSpPr>
          <p:cNvPr id="6" name="Footer Placeholder 5"/>
          <p:cNvSpPr>
            <a:spLocks noGrp="1"/>
          </p:cNvSpPr>
          <p:nvPr>
            <p:ph type="ftr" sz="quarter" idx="11"/>
          </p:nvPr>
        </p:nvSpPr>
        <p:spPr/>
        <p:txBody>
          <a:bodyPr/>
          <a:lstStyle/>
          <a:p>
            <a:endParaRPr lang="en-BG"/>
          </a:p>
        </p:txBody>
      </p:sp>
      <p:sp>
        <p:nvSpPr>
          <p:cNvPr id="7" name="Slide Number Placeholder 6"/>
          <p:cNvSpPr>
            <a:spLocks noGrp="1"/>
          </p:cNvSpPr>
          <p:nvPr>
            <p:ph type="sldNum" sz="quarter" idx="12"/>
          </p:nvPr>
        </p:nvSpPr>
        <p:spPr/>
        <p:txBody>
          <a:bodyPr/>
          <a:lstStyle/>
          <a:p>
            <a:fld id="{6F47B423-3F40-C844-B93B-D29E1B71D2EC}" type="slidenum">
              <a:rPr lang="en-BG" smtClean="0"/>
              <a:t>‹#›</a:t>
            </a:fld>
            <a:endParaRPr lang="en-BG"/>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66710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D375950-A6EA-B047-9CDD-9BB6D488459C}" type="datetimeFigureOut">
              <a:rPr lang="en-BG" smtClean="0"/>
              <a:t>31.01.25</a:t>
            </a:fld>
            <a:endParaRPr lang="en-BG"/>
          </a:p>
        </p:txBody>
      </p:sp>
      <p:sp>
        <p:nvSpPr>
          <p:cNvPr id="8" name="Footer Placeholder 7"/>
          <p:cNvSpPr>
            <a:spLocks noGrp="1"/>
          </p:cNvSpPr>
          <p:nvPr>
            <p:ph type="ftr" sz="quarter" idx="11"/>
          </p:nvPr>
        </p:nvSpPr>
        <p:spPr/>
        <p:txBody>
          <a:bodyPr/>
          <a:lstStyle/>
          <a:p>
            <a:endParaRPr lang="en-BG"/>
          </a:p>
        </p:txBody>
      </p:sp>
      <p:sp>
        <p:nvSpPr>
          <p:cNvPr id="9" name="Slide Number Placeholder 8"/>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338075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D375950-A6EA-B047-9CDD-9BB6D488459C}" type="datetimeFigureOut">
              <a:rPr lang="en-BG" smtClean="0"/>
              <a:t>31.01.25</a:t>
            </a:fld>
            <a:endParaRPr lang="en-BG"/>
          </a:p>
        </p:txBody>
      </p:sp>
      <p:sp>
        <p:nvSpPr>
          <p:cNvPr id="4" name="Footer Placeholder 3"/>
          <p:cNvSpPr>
            <a:spLocks noGrp="1"/>
          </p:cNvSpPr>
          <p:nvPr>
            <p:ph type="ftr" sz="quarter" idx="11"/>
          </p:nvPr>
        </p:nvSpPr>
        <p:spPr/>
        <p:txBody>
          <a:bodyPr/>
          <a:lstStyle/>
          <a:p>
            <a:endParaRPr lang="en-BG"/>
          </a:p>
        </p:txBody>
      </p:sp>
      <p:sp>
        <p:nvSpPr>
          <p:cNvPr id="5" name="Slide Number Placeholder 4"/>
          <p:cNvSpPr>
            <a:spLocks noGrp="1"/>
          </p:cNvSpPr>
          <p:nvPr>
            <p:ph type="sldNum" sz="quarter" idx="12"/>
          </p:nvPr>
        </p:nvSpPr>
        <p:spPr/>
        <p:txBody>
          <a:bodyPr/>
          <a:lstStyle/>
          <a:p>
            <a:fld id="{6F47B423-3F40-C844-B93B-D29E1B71D2EC}" type="slidenum">
              <a:rPr lang="en-BG" smtClean="0"/>
              <a:t>‹#›</a:t>
            </a:fld>
            <a:endParaRPr lang="en-BG"/>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77052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D375950-A6EA-B047-9CDD-9BB6D488459C}" type="datetimeFigureOut">
              <a:rPr lang="en-BG" smtClean="0"/>
              <a:t>31.01.25</a:t>
            </a:fld>
            <a:endParaRPr lang="en-BG"/>
          </a:p>
        </p:txBody>
      </p:sp>
      <p:sp>
        <p:nvSpPr>
          <p:cNvPr id="3" name="Footer Placeholder 2"/>
          <p:cNvSpPr>
            <a:spLocks noGrp="1"/>
          </p:cNvSpPr>
          <p:nvPr>
            <p:ph type="ftr" sz="quarter" idx="11"/>
          </p:nvPr>
        </p:nvSpPr>
        <p:spPr/>
        <p:txBody>
          <a:bodyPr/>
          <a:lstStyle/>
          <a:p>
            <a:endParaRPr lang="en-BG"/>
          </a:p>
        </p:txBody>
      </p:sp>
      <p:sp>
        <p:nvSpPr>
          <p:cNvPr id="4" name="Slide Number Placeholder 3"/>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1987675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D375950-A6EA-B047-9CDD-9BB6D488459C}" type="datetimeFigureOut">
              <a:rPr lang="en-BG" smtClean="0"/>
              <a:t>31.01.25</a:t>
            </a:fld>
            <a:endParaRPr lang="en-BG"/>
          </a:p>
        </p:txBody>
      </p:sp>
      <p:sp>
        <p:nvSpPr>
          <p:cNvPr id="6" name="Footer Placeholder 5"/>
          <p:cNvSpPr>
            <a:spLocks noGrp="1"/>
          </p:cNvSpPr>
          <p:nvPr>
            <p:ph type="ftr" sz="quarter" idx="11"/>
          </p:nvPr>
        </p:nvSpPr>
        <p:spPr/>
        <p:txBody>
          <a:bodyPr/>
          <a:lstStyle/>
          <a:p>
            <a:endParaRPr lang="en-BG"/>
          </a:p>
        </p:txBody>
      </p:sp>
      <p:sp>
        <p:nvSpPr>
          <p:cNvPr id="7" name="Slide Number Placeholder 6"/>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3563169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D375950-A6EA-B047-9CDD-9BB6D488459C}" type="datetimeFigureOut">
              <a:rPr lang="en-BG" smtClean="0"/>
              <a:t>31.01.25</a:t>
            </a:fld>
            <a:endParaRPr lang="en-BG"/>
          </a:p>
        </p:txBody>
      </p:sp>
      <p:sp>
        <p:nvSpPr>
          <p:cNvPr id="6" name="Footer Placeholder 5"/>
          <p:cNvSpPr>
            <a:spLocks noGrp="1"/>
          </p:cNvSpPr>
          <p:nvPr>
            <p:ph type="ftr" sz="quarter" idx="11"/>
          </p:nvPr>
        </p:nvSpPr>
        <p:spPr/>
        <p:txBody>
          <a:bodyPr/>
          <a:lstStyle/>
          <a:p>
            <a:endParaRPr lang="en-BG"/>
          </a:p>
        </p:txBody>
      </p:sp>
      <p:sp>
        <p:nvSpPr>
          <p:cNvPr id="7" name="Slide Number Placeholder 6"/>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1842365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AD375950-A6EA-B047-9CDD-9BB6D488459C}" type="datetimeFigureOut">
              <a:rPr lang="en-BG" smtClean="0"/>
              <a:t>31.01.25</a:t>
            </a:fld>
            <a:endParaRPr lang="en-BG"/>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BG"/>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F47B423-3F40-C844-B93B-D29E1B71D2EC}" type="slidenum">
              <a:rPr lang="en-BG" smtClean="0"/>
              <a:t>‹#›</a:t>
            </a:fld>
            <a:endParaRPr lang="en-BG"/>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90136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8E46-6A5F-6246-9821-2977E9417E97}"/>
              </a:ext>
            </a:extLst>
          </p:cNvPr>
          <p:cNvSpPr>
            <a:spLocks noGrp="1"/>
          </p:cNvSpPr>
          <p:nvPr>
            <p:ph type="ctrTitle"/>
          </p:nvPr>
        </p:nvSpPr>
        <p:spPr>
          <a:xfrm>
            <a:off x="1830411" y="502918"/>
            <a:ext cx="5518066" cy="2268559"/>
          </a:xfrm>
        </p:spPr>
        <p:txBody>
          <a:bodyPr/>
          <a:lstStyle/>
          <a:p>
            <a:pPr algn="ctr"/>
            <a:r>
              <a:rPr lang="bg-BG" sz="2400" b="1" dirty="0">
                <a:effectLst/>
                <a:latin typeface="Calibri" panose="020F0502020204030204" pitchFamily="34" charset="0"/>
                <a:ea typeface="Calibri" panose="020F0502020204030204" pitchFamily="34" charset="0"/>
                <a:cs typeface="Times New Roman" panose="02020603050405020304" pitchFamily="18" charset="0"/>
              </a:rPr>
              <a:t>КУРСОВ ПРОЕКТ – Приложение за фитнес, здраве и здравословно хранене</a:t>
            </a:r>
            <a:br>
              <a:rPr lang="en-BG" sz="1800" dirty="0">
                <a:effectLst/>
                <a:latin typeface="Calibri" panose="020F0502020204030204" pitchFamily="34" charset="0"/>
                <a:ea typeface="Calibri" panose="020F0502020204030204" pitchFamily="34" charset="0"/>
                <a:cs typeface="Times New Roman" panose="02020603050405020304" pitchFamily="18" charset="0"/>
              </a:rPr>
            </a:br>
            <a:endParaRPr lang="en-BG" dirty="0"/>
          </a:p>
        </p:txBody>
      </p:sp>
      <p:sp>
        <p:nvSpPr>
          <p:cNvPr id="3" name="Subtitle 2">
            <a:extLst>
              <a:ext uri="{FF2B5EF4-FFF2-40B4-BE49-F238E27FC236}">
                <a16:creationId xmlns:a16="http://schemas.microsoft.com/office/drawing/2014/main" id="{364A84C2-CE05-A44E-86D0-C2F02317FF72}"/>
              </a:ext>
            </a:extLst>
          </p:cNvPr>
          <p:cNvSpPr>
            <a:spLocks noGrp="1"/>
          </p:cNvSpPr>
          <p:nvPr>
            <p:ph type="subTitle" idx="1"/>
          </p:nvPr>
        </p:nvSpPr>
        <p:spPr>
          <a:xfrm>
            <a:off x="1761016" y="3066808"/>
            <a:ext cx="5357600" cy="1160213"/>
          </a:xfrm>
        </p:spPr>
        <p:txBody>
          <a:bodyPr/>
          <a:lstStyle/>
          <a:p>
            <a:r>
              <a:rPr lang="bg-BG" sz="1800" i="1" dirty="0">
                <a:effectLst/>
                <a:latin typeface="Calibri" panose="020F0502020204030204" pitchFamily="34" charset="0"/>
                <a:ea typeface="Calibri" panose="020F0502020204030204" pitchFamily="34" charset="0"/>
                <a:cs typeface="Times New Roman" panose="02020603050405020304" pitchFamily="18" charset="0"/>
              </a:rPr>
              <a:t>Изготвили: Йордан Стоилов, Георги Иванов</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1904564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6D7C-AD33-C345-B025-B5114053E747}"/>
              </a:ext>
            </a:extLst>
          </p:cNvPr>
          <p:cNvSpPr>
            <a:spLocks noGrp="1"/>
          </p:cNvSpPr>
          <p:nvPr>
            <p:ph type="title"/>
          </p:nvPr>
        </p:nvSpPr>
        <p:spPr/>
        <p:txBody>
          <a:bodyPr>
            <a:normAutofit/>
          </a:bodyPr>
          <a:lstStyle/>
          <a:p>
            <a:pPr algn="ctr"/>
            <a:r>
              <a:rPr lang="bg-BG" sz="4400" dirty="0"/>
              <a:t>Страници (</a:t>
            </a:r>
            <a:r>
              <a:rPr lang="en-US" sz="4400" dirty="0"/>
              <a:t>Views</a:t>
            </a:r>
            <a:r>
              <a:rPr lang="bg-BG" sz="4400" dirty="0"/>
              <a:t>)</a:t>
            </a:r>
            <a:endParaRPr lang="en-BG" sz="4400" dirty="0"/>
          </a:p>
        </p:txBody>
      </p:sp>
    </p:spTree>
    <p:extLst>
      <p:ext uri="{BB962C8B-B14F-4D97-AF65-F5344CB8AC3E}">
        <p14:creationId xmlns:p14="http://schemas.microsoft.com/office/powerpoint/2010/main" val="3139072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C182-49F2-6C40-A0C2-C8026608C59D}"/>
              </a:ext>
            </a:extLst>
          </p:cNvPr>
          <p:cNvSpPr>
            <a:spLocks noGrp="1"/>
          </p:cNvSpPr>
          <p:nvPr>
            <p:ph type="title"/>
          </p:nvPr>
        </p:nvSpPr>
        <p:spPr/>
        <p:txBody>
          <a:bodyPr/>
          <a:lstStyle/>
          <a:p>
            <a:pPr algn="ctr"/>
            <a:r>
              <a:rPr lang="bg-BG" dirty="0"/>
              <a:t>Начална страница</a:t>
            </a:r>
            <a:endParaRPr lang="en-BG" dirty="0"/>
          </a:p>
        </p:txBody>
      </p:sp>
      <p:pic>
        <p:nvPicPr>
          <p:cNvPr id="5" name="Content Placeholder 4">
            <a:extLst>
              <a:ext uri="{FF2B5EF4-FFF2-40B4-BE49-F238E27FC236}">
                <a16:creationId xmlns:a16="http://schemas.microsoft.com/office/drawing/2014/main" id="{C616B5DD-A0D4-0F4B-A5E7-B365920148BA}"/>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125253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265E-5B2B-A24F-BCD0-8EF5337EA008}"/>
              </a:ext>
            </a:extLst>
          </p:cNvPr>
          <p:cNvSpPr>
            <a:spLocks noGrp="1"/>
          </p:cNvSpPr>
          <p:nvPr>
            <p:ph type="title"/>
          </p:nvPr>
        </p:nvSpPr>
        <p:spPr/>
        <p:txBody>
          <a:bodyPr/>
          <a:lstStyle/>
          <a:p>
            <a:pPr algn="ctr"/>
            <a:r>
              <a:rPr lang="bg-BG" dirty="0" err="1"/>
              <a:t>Логин</a:t>
            </a:r>
            <a:r>
              <a:rPr lang="bg-BG" dirty="0"/>
              <a:t> страница</a:t>
            </a:r>
            <a:endParaRPr lang="en-BG" dirty="0"/>
          </a:p>
        </p:txBody>
      </p:sp>
      <p:pic>
        <p:nvPicPr>
          <p:cNvPr id="5" name="Content Placeholder 4">
            <a:extLst>
              <a:ext uri="{FF2B5EF4-FFF2-40B4-BE49-F238E27FC236}">
                <a16:creationId xmlns:a16="http://schemas.microsoft.com/office/drawing/2014/main" id="{7E09D021-E300-6347-B97C-74D0C0809C04}"/>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291845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1C18-7C99-FF41-B50B-F273538D54A3}"/>
              </a:ext>
            </a:extLst>
          </p:cNvPr>
          <p:cNvSpPr>
            <a:spLocks noGrp="1"/>
          </p:cNvSpPr>
          <p:nvPr>
            <p:ph type="title"/>
          </p:nvPr>
        </p:nvSpPr>
        <p:spPr/>
        <p:txBody>
          <a:bodyPr/>
          <a:lstStyle/>
          <a:p>
            <a:pPr algn="ctr"/>
            <a:r>
              <a:rPr lang="bg-BG" dirty="0"/>
              <a:t>Търсене на упражнения</a:t>
            </a:r>
            <a:endParaRPr lang="en-BG" dirty="0"/>
          </a:p>
        </p:txBody>
      </p:sp>
      <p:pic>
        <p:nvPicPr>
          <p:cNvPr id="5" name="Content Placeholder 4">
            <a:extLst>
              <a:ext uri="{FF2B5EF4-FFF2-40B4-BE49-F238E27FC236}">
                <a16:creationId xmlns:a16="http://schemas.microsoft.com/office/drawing/2014/main" id="{E6099E70-2BE6-964C-814F-537F124D1E8D}"/>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2934737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5BB6-E599-9748-9718-B193090ACF99}"/>
              </a:ext>
            </a:extLst>
          </p:cNvPr>
          <p:cNvSpPr>
            <a:spLocks noGrp="1"/>
          </p:cNvSpPr>
          <p:nvPr>
            <p:ph type="title"/>
          </p:nvPr>
        </p:nvSpPr>
        <p:spPr/>
        <p:txBody>
          <a:bodyPr/>
          <a:lstStyle/>
          <a:p>
            <a:pPr algn="ctr"/>
            <a:r>
              <a:rPr lang="bg-BG" dirty="0"/>
              <a:t>Резултати от търсене на упражнения</a:t>
            </a:r>
            <a:endParaRPr lang="en-BG" dirty="0"/>
          </a:p>
        </p:txBody>
      </p:sp>
      <p:pic>
        <p:nvPicPr>
          <p:cNvPr id="5" name="Content Placeholder 4">
            <a:extLst>
              <a:ext uri="{FF2B5EF4-FFF2-40B4-BE49-F238E27FC236}">
                <a16:creationId xmlns:a16="http://schemas.microsoft.com/office/drawing/2014/main" id="{A4F0FF9F-4A90-1F49-A1E6-84E7CCE1871E}"/>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92082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03C5-F11A-9A4B-8BFC-7C6D05832B7C}"/>
              </a:ext>
            </a:extLst>
          </p:cNvPr>
          <p:cNvSpPr>
            <a:spLocks noGrp="1"/>
          </p:cNvSpPr>
          <p:nvPr>
            <p:ph type="title"/>
          </p:nvPr>
        </p:nvSpPr>
        <p:spPr/>
        <p:txBody>
          <a:bodyPr/>
          <a:lstStyle/>
          <a:p>
            <a:pPr algn="ctr"/>
            <a:r>
              <a:rPr lang="en-BG" dirty="0"/>
              <a:t>Health test</a:t>
            </a:r>
          </a:p>
        </p:txBody>
      </p:sp>
      <p:pic>
        <p:nvPicPr>
          <p:cNvPr id="5" name="Content Placeholder 4">
            <a:extLst>
              <a:ext uri="{FF2B5EF4-FFF2-40B4-BE49-F238E27FC236}">
                <a16:creationId xmlns:a16="http://schemas.microsoft.com/office/drawing/2014/main" id="{28049943-B1C3-D649-BB50-0C2969C8B1DE}"/>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420766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E64FE-F626-E045-B373-096D4E6C7849}"/>
              </a:ext>
            </a:extLst>
          </p:cNvPr>
          <p:cNvSpPr>
            <a:spLocks noGrp="1"/>
          </p:cNvSpPr>
          <p:nvPr>
            <p:ph type="title"/>
          </p:nvPr>
        </p:nvSpPr>
        <p:spPr/>
        <p:txBody>
          <a:bodyPr/>
          <a:lstStyle/>
          <a:p>
            <a:pPr algn="ctr"/>
            <a:r>
              <a:rPr lang="bg-BG" dirty="0"/>
              <a:t>Търсене на рецепти</a:t>
            </a:r>
            <a:endParaRPr lang="en-BG" dirty="0"/>
          </a:p>
        </p:txBody>
      </p:sp>
      <p:pic>
        <p:nvPicPr>
          <p:cNvPr id="9" name="Content Placeholder 8">
            <a:extLst>
              <a:ext uri="{FF2B5EF4-FFF2-40B4-BE49-F238E27FC236}">
                <a16:creationId xmlns:a16="http://schemas.microsoft.com/office/drawing/2014/main" id="{01B8E329-ADDE-7940-BCEC-CA79222FDAF7}"/>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2072807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99D2F-AEC1-A94A-A4EF-CC677C29B4AB}"/>
              </a:ext>
            </a:extLst>
          </p:cNvPr>
          <p:cNvSpPr>
            <a:spLocks noGrp="1"/>
          </p:cNvSpPr>
          <p:nvPr>
            <p:ph type="title"/>
          </p:nvPr>
        </p:nvSpPr>
        <p:spPr/>
        <p:txBody>
          <a:bodyPr/>
          <a:lstStyle/>
          <a:p>
            <a:pPr algn="ctr"/>
            <a:r>
              <a:rPr lang="bg-BG" dirty="0"/>
              <a:t>Потребителски профил</a:t>
            </a:r>
            <a:endParaRPr lang="en-BG" dirty="0"/>
          </a:p>
        </p:txBody>
      </p:sp>
      <p:pic>
        <p:nvPicPr>
          <p:cNvPr id="5" name="Content Placeholder 4">
            <a:extLst>
              <a:ext uri="{FF2B5EF4-FFF2-40B4-BE49-F238E27FC236}">
                <a16:creationId xmlns:a16="http://schemas.microsoft.com/office/drawing/2014/main" id="{5C182068-ACC8-CC46-A487-1859F47D7517}"/>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3133340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3E00-D84E-8344-BE7C-1CFEC976808A}"/>
              </a:ext>
            </a:extLst>
          </p:cNvPr>
          <p:cNvSpPr>
            <a:spLocks noGrp="1"/>
          </p:cNvSpPr>
          <p:nvPr>
            <p:ph type="title"/>
          </p:nvPr>
        </p:nvSpPr>
        <p:spPr/>
        <p:txBody>
          <a:bodyPr/>
          <a:lstStyle/>
          <a:p>
            <a:pPr algn="ctr"/>
            <a:r>
              <a:rPr lang="en-GB" dirty="0"/>
              <a:t>Spotify </a:t>
            </a:r>
            <a:r>
              <a:rPr lang="bg-BG" dirty="0" err="1"/>
              <a:t>плейлисти</a:t>
            </a:r>
            <a:endParaRPr lang="en-BG" dirty="0"/>
          </a:p>
        </p:txBody>
      </p:sp>
      <p:pic>
        <p:nvPicPr>
          <p:cNvPr id="5" name="Content Placeholder 4">
            <a:extLst>
              <a:ext uri="{FF2B5EF4-FFF2-40B4-BE49-F238E27FC236}">
                <a16:creationId xmlns:a16="http://schemas.microsoft.com/office/drawing/2014/main" id="{3928738D-5B2B-424C-807F-5BA61A97F71C}"/>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1555713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151C-3E80-5242-A313-47A73A2D14AD}"/>
              </a:ext>
            </a:extLst>
          </p:cNvPr>
          <p:cNvSpPr>
            <a:spLocks noGrp="1"/>
          </p:cNvSpPr>
          <p:nvPr>
            <p:ph type="title"/>
          </p:nvPr>
        </p:nvSpPr>
        <p:spPr/>
        <p:txBody>
          <a:bodyPr/>
          <a:lstStyle/>
          <a:p>
            <a:pPr algn="ctr"/>
            <a:r>
              <a:rPr lang="bg-BG" dirty="0"/>
              <a:t>Бъдещо усъвършенстване </a:t>
            </a:r>
            <a:endParaRPr lang="en-BG" dirty="0"/>
          </a:p>
        </p:txBody>
      </p:sp>
      <p:sp>
        <p:nvSpPr>
          <p:cNvPr id="3" name="Content Placeholder 2">
            <a:extLst>
              <a:ext uri="{FF2B5EF4-FFF2-40B4-BE49-F238E27FC236}">
                <a16:creationId xmlns:a16="http://schemas.microsoft.com/office/drawing/2014/main" id="{E8766C32-DE3C-D24A-A755-6F8FC8DB5858}"/>
              </a:ext>
            </a:extLst>
          </p:cNvPr>
          <p:cNvSpPr>
            <a:spLocks noGrp="1"/>
          </p:cNvSpPr>
          <p:nvPr>
            <p:ph idx="1"/>
          </p:nvPr>
        </p:nvSpPr>
        <p:spPr/>
        <p:txBody>
          <a:bodyPr>
            <a:normAutofit/>
          </a:bodyPr>
          <a:lstStyle/>
          <a:p>
            <a:r>
              <a:rPr lang="bg-BG" sz="1800" b="0" i="0" u="none" strike="noStrike" dirty="0">
                <a:effectLst/>
                <a:latin typeface="Times New Roman" panose="02020603050405020304" pitchFamily="18" charset="0"/>
                <a:cs typeface="Times New Roman" panose="02020603050405020304" pitchFamily="18" charset="0"/>
              </a:rPr>
              <a:t>Проектът може да бъде усъвършенстван чрез добавяне на допълнителни функционалности, като възможност за запазване на любими рецепти за бърз достъп, създаване на персонализирани тренировъчни планове чрез комбиниране на намерените упражнения, съхраняване на предпочитани </a:t>
            </a:r>
            <a:r>
              <a:rPr lang="bg-BG" sz="1800" b="0" i="0" u="none" strike="noStrike" dirty="0" err="1">
                <a:effectLst/>
                <a:latin typeface="Times New Roman" panose="02020603050405020304" pitchFamily="18" charset="0"/>
                <a:cs typeface="Times New Roman" panose="02020603050405020304" pitchFamily="18" charset="0"/>
              </a:rPr>
              <a:t>плейлисти</a:t>
            </a:r>
            <a:r>
              <a:rPr lang="bg-BG" sz="1800" b="0" i="0" u="none" strike="noStrike" dirty="0">
                <a:effectLst/>
                <a:latin typeface="Times New Roman" panose="02020603050405020304" pitchFamily="18" charset="0"/>
                <a:cs typeface="Times New Roman" panose="02020603050405020304" pitchFamily="18" charset="0"/>
              </a:rPr>
              <a:t> за тренировка, подобряване на потребителския интерфейс за по-интуитивно и приятно използване, интегриране на </a:t>
            </a:r>
            <a:r>
              <a:rPr lang="en-GB" sz="1800" b="0" i="0" u="none" strike="noStrike" dirty="0">
                <a:effectLst/>
                <a:latin typeface="Times New Roman" panose="02020603050405020304" pitchFamily="18" charset="0"/>
                <a:cs typeface="Times New Roman" panose="02020603050405020304" pitchFamily="18" charset="0"/>
              </a:rPr>
              <a:t>ORM (Object-Relational Mapping) </a:t>
            </a:r>
            <a:r>
              <a:rPr lang="bg-BG" sz="1800" b="0" i="0" u="none" strike="noStrike" dirty="0">
                <a:effectLst/>
                <a:latin typeface="Times New Roman" panose="02020603050405020304" pitchFamily="18" charset="0"/>
                <a:cs typeface="Times New Roman" panose="02020603050405020304" pitchFamily="18" charset="0"/>
              </a:rPr>
              <a:t>за улесняване на управлението и разширяването на </a:t>
            </a:r>
            <a:r>
              <a:rPr lang="en-GB" sz="1800" b="0" i="0" u="none" strike="noStrike" dirty="0">
                <a:effectLst/>
                <a:latin typeface="Times New Roman" panose="02020603050405020304" pitchFamily="18" charset="0"/>
                <a:cs typeface="Times New Roman" panose="02020603050405020304" pitchFamily="18" charset="0"/>
              </a:rPr>
              <a:t>back-end </a:t>
            </a:r>
            <a:r>
              <a:rPr lang="bg-BG" sz="1800" b="0" i="0" u="none" strike="noStrike" dirty="0">
                <a:effectLst/>
                <a:latin typeface="Times New Roman" panose="02020603050405020304" pitchFamily="18" charset="0"/>
                <a:cs typeface="Times New Roman" panose="02020603050405020304" pitchFamily="18" charset="0"/>
              </a:rPr>
              <a:t>логиката, както и други усъвършенствания, които биха подобрили потребителското изживяване и функционалността на приложението.</a:t>
            </a:r>
            <a:endParaRPr lang="en-BG"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9979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FF2C-556F-FF4E-B974-683A8DCD21BB}"/>
              </a:ext>
            </a:extLst>
          </p:cNvPr>
          <p:cNvSpPr>
            <a:spLocks noGrp="1"/>
          </p:cNvSpPr>
          <p:nvPr>
            <p:ph type="title"/>
          </p:nvPr>
        </p:nvSpPr>
        <p:spPr/>
        <p:txBody>
          <a:bodyPr/>
          <a:lstStyle/>
          <a:p>
            <a:pPr algn="ctr"/>
            <a:r>
              <a:rPr lang="bg-BG" dirty="0"/>
              <a:t>За проекта</a:t>
            </a:r>
            <a:endParaRPr lang="en-BG" dirty="0"/>
          </a:p>
        </p:txBody>
      </p:sp>
      <p:sp>
        <p:nvSpPr>
          <p:cNvPr id="3" name="Content Placeholder 2">
            <a:extLst>
              <a:ext uri="{FF2B5EF4-FFF2-40B4-BE49-F238E27FC236}">
                <a16:creationId xmlns:a16="http://schemas.microsoft.com/office/drawing/2014/main" id="{19E6191A-7E0D-5747-9C9E-31262BF14959}"/>
              </a:ext>
            </a:extLst>
          </p:cNvPr>
          <p:cNvSpPr>
            <a:spLocks noGrp="1"/>
          </p:cNvSpPr>
          <p:nvPr>
            <p:ph idx="1"/>
          </p:nvPr>
        </p:nvSpPr>
        <p:spPr/>
        <p:txBody>
          <a:bodyPr>
            <a:normAutofit/>
          </a:bodyPr>
          <a:lstStyle/>
          <a:p>
            <a:r>
              <a:rPr lang="bg-BG" sz="1800" b="0" i="0" u="none" strike="noStrike" dirty="0">
                <a:effectLst/>
                <a:latin typeface="Times New Roman" panose="02020603050405020304" pitchFamily="18" charset="0"/>
                <a:cs typeface="Times New Roman" panose="02020603050405020304" pitchFamily="18" charset="0"/>
              </a:rPr>
              <a:t>Проектът представя разработването на уеб приложение, предназначено да подпомага потребителите в поддържането на активен и здравословен начин на живот. То предоставя възможност за лесно намиране на подходящи упражнения, здравословни рецепти, мотивиращи музикални </a:t>
            </a:r>
            <a:r>
              <a:rPr lang="bg-BG" sz="1800" b="0" i="0" u="none" strike="noStrike" dirty="0" err="1">
                <a:effectLst/>
                <a:latin typeface="Times New Roman" panose="02020603050405020304" pitchFamily="18" charset="0"/>
                <a:cs typeface="Times New Roman" panose="02020603050405020304" pitchFamily="18" charset="0"/>
              </a:rPr>
              <a:t>плейлисти</a:t>
            </a:r>
            <a:r>
              <a:rPr lang="bg-BG" sz="1800" b="0" i="0" u="none" strike="noStrike" dirty="0">
                <a:effectLst/>
                <a:latin typeface="Times New Roman" panose="02020603050405020304" pitchFamily="18" charset="0"/>
                <a:cs typeface="Times New Roman" panose="02020603050405020304" pitchFamily="18" charset="0"/>
              </a:rPr>
              <a:t> за тренировки, както и инструменти за оценка на здравословното състояние чрез различни тестове. За реализирането на проекта се използват съвременни уеб технологии, които гарантират бърза и интуитивна навигация, удобен потребителски интерфейс и безпроблемно изживяване, осигуряващо достъпност и лекота на използване.</a:t>
            </a:r>
            <a:endParaRPr lang="en-BG"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9830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FB78-71EA-8741-BC0A-B74A5A3C5DFF}"/>
              </a:ext>
            </a:extLst>
          </p:cNvPr>
          <p:cNvSpPr>
            <a:spLocks noGrp="1"/>
          </p:cNvSpPr>
          <p:nvPr>
            <p:ph type="title"/>
          </p:nvPr>
        </p:nvSpPr>
        <p:spPr/>
        <p:txBody>
          <a:bodyPr/>
          <a:lstStyle/>
          <a:p>
            <a:pPr algn="ctr"/>
            <a:r>
              <a:rPr lang="bg-BG" dirty="0"/>
              <a:t>Заключение</a:t>
            </a:r>
            <a:endParaRPr lang="en-BG" dirty="0"/>
          </a:p>
        </p:txBody>
      </p:sp>
      <p:sp>
        <p:nvSpPr>
          <p:cNvPr id="3" name="Content Placeholder 2">
            <a:extLst>
              <a:ext uri="{FF2B5EF4-FFF2-40B4-BE49-F238E27FC236}">
                <a16:creationId xmlns:a16="http://schemas.microsoft.com/office/drawing/2014/main" id="{73EE206F-4F30-8343-BCB2-37CEE09E57BE}"/>
              </a:ext>
            </a:extLst>
          </p:cNvPr>
          <p:cNvSpPr>
            <a:spLocks noGrp="1"/>
          </p:cNvSpPr>
          <p:nvPr>
            <p:ph idx="1"/>
          </p:nvPr>
        </p:nvSpPr>
        <p:spPr/>
        <p:txBody>
          <a:bodyPr>
            <a:normAutofit/>
          </a:bodyPr>
          <a:lstStyle/>
          <a:p>
            <a:r>
              <a:rPr lang="bg-BG" sz="1800" b="0" i="0" u="none" strike="noStrike" dirty="0">
                <a:effectLst/>
                <a:latin typeface="Times New Roman" panose="02020603050405020304" pitchFamily="18" charset="0"/>
                <a:cs typeface="Times New Roman" panose="02020603050405020304" pitchFamily="18" charset="0"/>
              </a:rPr>
              <a:t>Този проект предоставя удобен начин за търсене и откриване на разнообразни упражнения, подходящи за различни нива на физическа подготовка, здравословни рецепти за балансирано хранене, мотивиращи музикални </a:t>
            </a:r>
            <a:r>
              <a:rPr lang="bg-BG" sz="1800" b="0" i="0" u="none" strike="noStrike" dirty="0" err="1">
                <a:effectLst/>
                <a:latin typeface="Times New Roman" panose="02020603050405020304" pitchFamily="18" charset="0"/>
                <a:cs typeface="Times New Roman" panose="02020603050405020304" pitchFamily="18" charset="0"/>
              </a:rPr>
              <a:t>плейлисти</a:t>
            </a:r>
            <a:r>
              <a:rPr lang="bg-BG" sz="1800" b="0" i="0" u="none" strike="noStrike" dirty="0">
                <a:effectLst/>
                <a:latin typeface="Times New Roman" panose="02020603050405020304" pitchFamily="18" charset="0"/>
                <a:cs typeface="Times New Roman" panose="02020603050405020304" pitchFamily="18" charset="0"/>
              </a:rPr>
              <a:t> за по-ефективни тренировки, както и инструменти за проследяване и анализ на здравословното състояние чрез изчисляване на индекси като </a:t>
            </a:r>
            <a:r>
              <a:rPr lang="en-US" sz="1800" dirty="0">
                <a:latin typeface="Times New Roman" panose="02020603050405020304" pitchFamily="18" charset="0"/>
                <a:cs typeface="Times New Roman" panose="02020603050405020304" pitchFamily="18" charset="0"/>
              </a:rPr>
              <a:t>Body Mass Index</a:t>
            </a:r>
            <a:r>
              <a:rPr lang="bg-BG" sz="1800" b="0" i="0" u="none" strike="noStrike" dirty="0">
                <a:effectLst/>
                <a:latin typeface="Times New Roman" panose="02020603050405020304" pitchFamily="18" charset="0"/>
                <a:cs typeface="Times New Roman" panose="02020603050405020304" pitchFamily="18" charset="0"/>
              </a:rPr>
              <a:t>, кръвно налягане и максимален сърдечен ритъм.</a:t>
            </a:r>
            <a:endParaRPr lang="en-BG"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2813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DACB-A33F-7A45-A993-496AD38376A1}"/>
              </a:ext>
            </a:extLst>
          </p:cNvPr>
          <p:cNvSpPr>
            <a:spLocks noGrp="1"/>
          </p:cNvSpPr>
          <p:nvPr>
            <p:ph type="title"/>
          </p:nvPr>
        </p:nvSpPr>
        <p:spPr/>
        <p:txBody>
          <a:bodyPr/>
          <a:lstStyle/>
          <a:p>
            <a:pPr algn="ctr"/>
            <a:r>
              <a:rPr lang="en-BG" dirty="0"/>
              <a:t>Б</a:t>
            </a:r>
            <a:r>
              <a:rPr lang="bg-BG" dirty="0" err="1"/>
              <a:t>лагодаря</a:t>
            </a:r>
            <a:r>
              <a:rPr lang="bg-BG" dirty="0"/>
              <a:t> за вниманието!</a:t>
            </a:r>
            <a:endParaRPr lang="en-BG" dirty="0"/>
          </a:p>
        </p:txBody>
      </p:sp>
      <p:sp>
        <p:nvSpPr>
          <p:cNvPr id="3" name="Content Placeholder 2">
            <a:extLst>
              <a:ext uri="{FF2B5EF4-FFF2-40B4-BE49-F238E27FC236}">
                <a16:creationId xmlns:a16="http://schemas.microsoft.com/office/drawing/2014/main" id="{4DCD4227-C80F-1940-8AFE-6FB64CC6D840}"/>
              </a:ext>
            </a:extLst>
          </p:cNvPr>
          <p:cNvSpPr>
            <a:spLocks noGrp="1"/>
          </p:cNvSpPr>
          <p:nvPr>
            <p:ph idx="1"/>
          </p:nvPr>
        </p:nvSpPr>
        <p:spPr/>
        <p:txBody>
          <a:bodyPr/>
          <a:lstStyle/>
          <a:p>
            <a:endParaRPr lang="en-BG" dirty="0"/>
          </a:p>
        </p:txBody>
      </p:sp>
    </p:spTree>
    <p:extLst>
      <p:ext uri="{BB962C8B-B14F-4D97-AF65-F5344CB8AC3E}">
        <p14:creationId xmlns:p14="http://schemas.microsoft.com/office/powerpoint/2010/main" val="1196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BC4F-536D-B745-82E0-586F4A00C98F}"/>
              </a:ext>
            </a:extLst>
          </p:cNvPr>
          <p:cNvSpPr>
            <a:spLocks noGrp="1"/>
          </p:cNvSpPr>
          <p:nvPr>
            <p:ph type="title"/>
          </p:nvPr>
        </p:nvSpPr>
        <p:spPr/>
        <p:txBody>
          <a:bodyPr/>
          <a:lstStyle/>
          <a:p>
            <a:pPr algn="ctr"/>
            <a:r>
              <a:rPr lang="bg-BG" dirty="0"/>
              <a:t>Цели</a:t>
            </a:r>
            <a:endParaRPr lang="en-BG" dirty="0"/>
          </a:p>
        </p:txBody>
      </p:sp>
      <p:sp>
        <p:nvSpPr>
          <p:cNvPr id="3" name="Content Placeholder 2">
            <a:extLst>
              <a:ext uri="{FF2B5EF4-FFF2-40B4-BE49-F238E27FC236}">
                <a16:creationId xmlns:a16="http://schemas.microsoft.com/office/drawing/2014/main" id="{4D47C61C-8ACB-AE48-8564-2B098B539CED}"/>
              </a:ext>
            </a:extLst>
          </p:cNvPr>
          <p:cNvSpPr>
            <a:spLocks noGrp="1"/>
          </p:cNvSpPr>
          <p:nvPr>
            <p:ph idx="1"/>
          </p:nvPr>
        </p:nvSpPr>
        <p:spPr/>
        <p:txBody>
          <a:bodyPr/>
          <a:lstStyle/>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Да се разработи и внедри удобен за потребителя интерфейс за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намиране на упражнения с различна трудност и мускулна група.</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Да се даде възможност на потребителите да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намират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Spotify </a:t>
            </a:r>
            <a:r>
              <a:rPr lang="en-US" sz="18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п</a:t>
            </a:r>
            <a:r>
              <a:rPr lang="bg-BG" sz="18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лейлисти</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с музика, която да слушат по време на тренировка</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Да се предоставят</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здравословни рецепти за приготвяне на храна</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Да се извършват тестове на здравословното състояние на потребителя.</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4038058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A79B-0798-9C4F-A068-56AE1B78EC7B}"/>
              </a:ext>
            </a:extLst>
          </p:cNvPr>
          <p:cNvSpPr>
            <a:spLocks noGrp="1"/>
          </p:cNvSpPr>
          <p:nvPr>
            <p:ph type="title"/>
          </p:nvPr>
        </p:nvSpPr>
        <p:spPr/>
        <p:txBody>
          <a:bodyPr/>
          <a:lstStyle/>
          <a:p>
            <a:pPr algn="ctr"/>
            <a:r>
              <a:rPr lang="bg-BG" dirty="0"/>
              <a:t>Използвани технологии</a:t>
            </a:r>
            <a:endParaRPr lang="en-BG" dirty="0"/>
          </a:p>
        </p:txBody>
      </p:sp>
      <p:sp>
        <p:nvSpPr>
          <p:cNvPr id="3" name="Content Placeholder 2">
            <a:extLst>
              <a:ext uri="{FF2B5EF4-FFF2-40B4-BE49-F238E27FC236}">
                <a16:creationId xmlns:a16="http://schemas.microsoft.com/office/drawing/2014/main" id="{A0E8EF44-F308-2A4E-ABD6-542C7FD38EAC}"/>
              </a:ext>
            </a:extLst>
          </p:cNvPr>
          <p:cNvSpPr>
            <a:spLocks noGrp="1"/>
          </p:cNvSpPr>
          <p:nvPr>
            <p:ph idx="1"/>
          </p:nvPr>
        </p:nvSpPr>
        <p:spPr/>
        <p:txBody>
          <a:bodyPr>
            <a:normAutofit fontScale="85000" lnSpcReduction="10000"/>
          </a:bodyPr>
          <a:lstStyle/>
          <a:p>
            <a:pPr marL="342900" lvl="0" indent="-342900">
              <a:buFont typeface="Arial" panose="020B0604020202020204" pitchFamily="34" charset="0"/>
              <a:buChar char="●"/>
            </a:pPr>
            <a:r>
              <a:rPr lang="en-BG"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Flask</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Микро уеб рамка за Python, която избрахме, защото е сравнително проста и гъвкава при изграждането на уеб приложения.</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pPr>
            <a:r>
              <a:rPr lang="en-US"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CS50 </a:t>
            </a:r>
            <a:r>
              <a:rPr lang="en-BG"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SQLite</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Използвахме тази база данни, защото е сравнително лека и лесна за употреба. В уеб сайта е използвана именно тя, за да можем ефективно да съхраняваме потребителските данни</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pPr>
            <a:r>
              <a:rPr lang="en-BG"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HTML/CSS</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Стандартни технологии за създаване и оформяне на уеб интерфейса.</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pPr>
            <a:r>
              <a:rPr lang="en-BG"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JavaScript</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Използвахме този език на малко места - в някои от HTML файловете, за да подобрим интерактивността и бързото реагиране на уеб сайта.</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pPr>
            <a:r>
              <a:rPr lang="bg-BG" sz="1800" b="1"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B</a:t>
            </a:r>
            <a:r>
              <a:rPr lang="en-US" sz="1800" b="1"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ootstrap</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Лека и лесна за използване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open-source front-end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уеб рамка</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с</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помощта на който постигнахме голяма част от дизайна на менюта, полета и други визуални елементи.</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260438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545B-B7B5-6740-8DCE-A7EB8B39E0A4}"/>
              </a:ext>
            </a:extLst>
          </p:cNvPr>
          <p:cNvSpPr>
            <a:spLocks noGrp="1"/>
          </p:cNvSpPr>
          <p:nvPr>
            <p:ph type="title"/>
          </p:nvPr>
        </p:nvSpPr>
        <p:spPr/>
        <p:txBody>
          <a:bodyPr/>
          <a:lstStyle/>
          <a:p>
            <a:pPr algn="ctr"/>
            <a:r>
              <a:rPr lang="bg-BG" dirty="0"/>
              <a:t>Защо използвахме тези технологии?</a:t>
            </a:r>
            <a:endParaRPr lang="en-BG" dirty="0"/>
          </a:p>
        </p:txBody>
      </p:sp>
      <p:sp>
        <p:nvSpPr>
          <p:cNvPr id="3" name="Content Placeholder 2">
            <a:extLst>
              <a:ext uri="{FF2B5EF4-FFF2-40B4-BE49-F238E27FC236}">
                <a16:creationId xmlns:a16="http://schemas.microsoft.com/office/drawing/2014/main" id="{7CAFE02B-75ED-484D-A2C4-72E80132A78C}"/>
              </a:ext>
            </a:extLst>
          </p:cNvPr>
          <p:cNvSpPr>
            <a:spLocks noGrp="1"/>
          </p:cNvSpPr>
          <p:nvPr>
            <p:ph idx="1"/>
          </p:nvPr>
        </p:nvSpPr>
        <p:spPr/>
        <p:txBody>
          <a:bodyPr>
            <a:normAutofit fontScale="92500" lnSpcReduction="10000"/>
          </a:bodyPr>
          <a:lstStyle/>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Езикът “Python” е избран поради лесната му четимост , лекота на използване и обширни библиотеки за web разработка и визуализация на данни. </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Flask,</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ко</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й</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то е базиран</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на Python, осигурява гъвкавостта, необходима за ефективното изграждане и разширяване на web приложението и позволява  бързо разработване.</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CS50 SQLite: Избрахме този вграден механизъм за бази данни, защото осигурява простота и лекота,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без да налага използването на </a:t>
            </a:r>
            <a:r>
              <a:rPr lang="bg-BG" sz="18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O</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RM.</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Bootstrap</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Избрахме тази уеб рамка, тъй като у</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леснява създаването на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красив и отзивчив потребителски интерфейс. Колекцията от готови и предварително зададени елементи, заедно с възможността им за персонализиране и обширната документация, направиха тази библиотека страхотен избор.</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4254270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8875-3A8E-6C4D-9FE4-D9AD08776E0B}"/>
              </a:ext>
            </a:extLst>
          </p:cNvPr>
          <p:cNvSpPr>
            <a:spLocks noGrp="1"/>
          </p:cNvSpPr>
          <p:nvPr>
            <p:ph type="title"/>
          </p:nvPr>
        </p:nvSpPr>
        <p:spPr/>
        <p:txBody>
          <a:bodyPr/>
          <a:lstStyle/>
          <a:p>
            <a:pPr algn="ctr"/>
            <a:r>
              <a:rPr lang="bg-BG" dirty="0"/>
              <a:t>Функционалност</a:t>
            </a:r>
            <a:endParaRPr lang="en-BG" dirty="0"/>
          </a:p>
        </p:txBody>
      </p:sp>
      <p:sp>
        <p:nvSpPr>
          <p:cNvPr id="3" name="Content Placeholder 2">
            <a:extLst>
              <a:ext uri="{FF2B5EF4-FFF2-40B4-BE49-F238E27FC236}">
                <a16:creationId xmlns:a16="http://schemas.microsoft.com/office/drawing/2014/main" id="{0848812C-27DF-D14A-B038-171F7F9CB10E}"/>
              </a:ext>
            </a:extLst>
          </p:cNvPr>
          <p:cNvSpPr>
            <a:spLocks noGrp="1"/>
          </p:cNvSpPr>
          <p:nvPr>
            <p:ph idx="1"/>
          </p:nvPr>
        </p:nvSpPr>
        <p:spPr/>
        <p:txBody>
          <a:bodyPr>
            <a:normAutofit fontScale="85000" lnSpcReduction="20000"/>
          </a:bodyPr>
          <a:lstStyle/>
          <a:p>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а)</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Регистрация и удостоверяване на потребителя:</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BG" sz="1600" dirty="0">
                <a:effectLst/>
                <a:latin typeface="Times New Roman" panose="02020603050405020304" pitchFamily="18" charset="0"/>
                <a:ea typeface="Calibri" panose="020F0502020204030204" pitchFamily="34" charset="0"/>
                <a:cs typeface="Times New Roman" panose="02020603050405020304" pitchFamily="18" charset="0"/>
              </a:rPr>
              <a:t>Потребителите могат да създават акаунти и да влизат в web сайта.</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BG" sz="1600" dirty="0">
                <a:effectLst/>
                <a:latin typeface="Times New Roman" panose="02020603050405020304" pitchFamily="18" charset="0"/>
                <a:ea typeface="Calibri" panose="020F0502020204030204" pitchFamily="34" charset="0"/>
                <a:cs typeface="Times New Roman" panose="02020603050405020304" pitchFamily="18" charset="0"/>
              </a:rPr>
              <a:t>Данните на потребителите се съхраняват и удостоверяват по сигурен начин с помощта на управлението на сесиите на Flask</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 и </a:t>
            </a:r>
            <a:r>
              <a:rPr lang="bg-BG" sz="1600" dirty="0" err="1">
                <a:effectLst/>
                <a:latin typeface="Times New Roman" panose="02020603050405020304" pitchFamily="18" charset="0"/>
                <a:ea typeface="Calibri" panose="020F0502020204030204" pitchFamily="34" charset="0"/>
                <a:cs typeface="Times New Roman" panose="02020603050405020304" pitchFamily="18" charset="0"/>
              </a:rPr>
              <a:t>хеширащите</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 алгоритми в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werkzeug.security</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библиотеката</a:t>
            </a:r>
            <a:r>
              <a:rPr lang="en-BG"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б)</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Тест на текущото здравно състояние</a:t>
            </a:r>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Потребителите могат да извършат тест за текущото си здравословно състояние, въвеждайки данни като своите килограми, ръст, възраст, данни за кръвно налягане и т.н. Данните се съхраняват в </a:t>
            </a:r>
            <a:r>
              <a:rPr lang="en-BG" sz="1600" dirty="0">
                <a:effectLst/>
                <a:latin typeface="Times New Roman" panose="02020603050405020304" pitchFamily="18" charset="0"/>
                <a:ea typeface="Calibri" panose="020F0502020204030204" pitchFamily="34" charset="0"/>
                <a:cs typeface="Times New Roman" panose="02020603050405020304" pitchFamily="18" charset="0"/>
              </a:rPr>
              <a:t>базата данни SQLite</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 и са достъпни всеки път при посещение на персоналния профил</a:t>
            </a:r>
            <a:r>
              <a:rPr lang="en-BG"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в)</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800" b="1" dirty="0" err="1">
                <a:effectLst/>
                <a:latin typeface="Times New Roman" panose="02020603050405020304" pitchFamily="18" charset="0"/>
                <a:ea typeface="Calibri" panose="020F0502020204030204" pitchFamily="34" charset="0"/>
                <a:cs typeface="Times New Roman" panose="02020603050405020304" pitchFamily="18" charset="0"/>
              </a:rPr>
              <a:t>Плейлисти</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в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Spotify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п</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о дадена ключова дума</a:t>
            </a:r>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Приложението предлага </a:t>
            </a:r>
            <a:r>
              <a:rPr lang="bg-BG" sz="1600" dirty="0" err="1">
                <a:effectLst/>
                <a:latin typeface="Times New Roman" panose="02020603050405020304" pitchFamily="18" charset="0"/>
                <a:ea typeface="Calibri" panose="020F0502020204030204" pitchFamily="34" charset="0"/>
                <a:cs typeface="Times New Roman" panose="02020603050405020304" pitchFamily="18" charset="0"/>
              </a:rPr>
              <a:t>плейлисти</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 в платформата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Spotify</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 по зададена от потребителя ключова дума (напр. „хип-хоп“, „хаус“, т.н.)</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представени по красив начин чрез</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Bootstrap</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221145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942265-DBF9-C542-858A-F547133FDB67}"/>
              </a:ext>
            </a:extLst>
          </p:cNvPr>
          <p:cNvSpPr>
            <a:spLocks noGrp="1"/>
          </p:cNvSpPr>
          <p:nvPr>
            <p:ph idx="1"/>
          </p:nvPr>
        </p:nvSpPr>
        <p:spPr/>
        <p:txBody>
          <a:bodyPr>
            <a:normAutofit/>
          </a:bodyPr>
          <a:lstStyle/>
          <a:p>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г)</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Предложени тренировки:</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Потребителят може да намира упражнения, като ги филтрира по тип упражнение, мускулна група, и трудност. Упражненията са представени като карти със подходяща картинка и допълнителна информация за начина на изпълнение и друга информация. При желание, всяко едно упражнение може да бъде добавено в Любими.</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r>
              <a:rPr lang="bg-BG" sz="1800" b="1" dirty="0" err="1">
                <a:effectLst/>
                <a:latin typeface="Times New Roman" panose="02020603050405020304" pitchFamily="18" charset="0"/>
                <a:ea typeface="Calibri" panose="020F0502020204030204" pitchFamily="34" charset="0"/>
                <a:cs typeface="Times New Roman" panose="02020603050405020304" pitchFamily="18" charset="0"/>
              </a:rPr>
              <a:t>д</a:t>
            </a:r>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Рецепти за храна:</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Приложението дава възможност за търсене на здравословни рецепти по ключова дума, които са представени по подобен начин на тренировките.</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2121719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7DF2-C6B8-804D-B073-A7623EE85096}"/>
              </a:ext>
            </a:extLst>
          </p:cNvPr>
          <p:cNvSpPr>
            <a:spLocks noGrp="1"/>
          </p:cNvSpPr>
          <p:nvPr>
            <p:ph type="title"/>
          </p:nvPr>
        </p:nvSpPr>
        <p:spPr/>
        <p:txBody>
          <a:bodyPr/>
          <a:lstStyle/>
          <a:p>
            <a:pPr algn="ctr"/>
            <a:r>
              <a:rPr lang="en-BG" sz="1800" b="1" dirty="0">
                <a:effectLst/>
                <a:latin typeface="Times New Roman" panose="02020603050405020304" pitchFamily="18" charset="0"/>
                <a:ea typeface="Calibri" panose="020F0502020204030204" pitchFamily="34" charset="0"/>
              </a:rPr>
              <a:t>Структура на проекта</a:t>
            </a:r>
            <a:r>
              <a:rPr lang="en-BG" dirty="0">
                <a:effectLst/>
              </a:rPr>
              <a:t> </a:t>
            </a:r>
            <a:endParaRPr lang="en-BG" dirty="0"/>
          </a:p>
        </p:txBody>
      </p:sp>
      <p:sp>
        <p:nvSpPr>
          <p:cNvPr id="3" name="Content Placeholder 2">
            <a:extLst>
              <a:ext uri="{FF2B5EF4-FFF2-40B4-BE49-F238E27FC236}">
                <a16:creationId xmlns:a16="http://schemas.microsoft.com/office/drawing/2014/main" id="{5BB6335D-2DA1-214C-AE81-644F17268E91}"/>
              </a:ext>
            </a:extLst>
          </p:cNvPr>
          <p:cNvSpPr>
            <a:spLocks noGrp="1"/>
          </p:cNvSpPr>
          <p:nvPr>
            <p:ph idx="1"/>
          </p:nvPr>
        </p:nvSpPr>
        <p:spPr/>
        <p:txBody>
          <a:bodyPr/>
          <a:lstStyle/>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static/: Съдържа статичният файл styles.css</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и изображенията за заден фон</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templates/: Съдържа всички HTML файлове.</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app.py: Основният файл съдържащ кодът написан на Python </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US" sz="18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functions.py</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Допълнителни (помощни) функции</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database</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.db: Файл съдържащ базите данни</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BG" dirty="0"/>
          </a:p>
        </p:txBody>
      </p:sp>
    </p:spTree>
    <p:extLst>
      <p:ext uri="{BB962C8B-B14F-4D97-AF65-F5344CB8AC3E}">
        <p14:creationId xmlns:p14="http://schemas.microsoft.com/office/powerpoint/2010/main" val="75601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F263-7EFA-4047-8A4D-69045EA64F96}"/>
              </a:ext>
            </a:extLst>
          </p:cNvPr>
          <p:cNvSpPr>
            <a:spLocks noGrp="1"/>
          </p:cNvSpPr>
          <p:nvPr>
            <p:ph type="title"/>
          </p:nvPr>
        </p:nvSpPr>
        <p:spPr/>
        <p:txBody>
          <a:bodyPr/>
          <a:lstStyle/>
          <a:p>
            <a:pPr algn="ctr"/>
            <a:r>
              <a:rPr lang="bg-BG" sz="1800" b="1" dirty="0">
                <a:effectLst/>
                <a:latin typeface="Times New Roman" panose="02020603050405020304" pitchFamily="18" charset="0"/>
                <a:ea typeface="Calibri" panose="020F0502020204030204" pitchFamily="34" charset="0"/>
              </a:rPr>
              <a:t>Модел на базата данни</a:t>
            </a:r>
            <a:r>
              <a:rPr lang="en-BG" dirty="0">
                <a:effectLst/>
              </a:rPr>
              <a:t> </a:t>
            </a:r>
            <a:endParaRPr lang="en-BG" dirty="0"/>
          </a:p>
        </p:txBody>
      </p:sp>
      <p:pic>
        <p:nvPicPr>
          <p:cNvPr id="5" name="Content Placeholder 4">
            <a:extLst>
              <a:ext uri="{FF2B5EF4-FFF2-40B4-BE49-F238E27FC236}">
                <a16:creationId xmlns:a16="http://schemas.microsoft.com/office/drawing/2014/main" id="{98EF924D-C0F6-B642-9EA5-48A5B6A0C6AE}"/>
              </a:ext>
            </a:extLst>
          </p:cNvPr>
          <p:cNvPicPr>
            <a:picLocks noGrp="1" noChangeAspect="1"/>
          </p:cNvPicPr>
          <p:nvPr>
            <p:ph idx="1"/>
          </p:nvPr>
        </p:nvPicPr>
        <p:blipFill>
          <a:blip r:embed="rId2"/>
          <a:stretch>
            <a:fillRect/>
          </a:stretch>
        </p:blipFill>
        <p:spPr>
          <a:xfrm>
            <a:off x="1221070" y="1797381"/>
            <a:ext cx="1907275" cy="1947683"/>
          </a:xfrm>
        </p:spPr>
      </p:pic>
      <p:pic>
        <p:nvPicPr>
          <p:cNvPr id="7" name="Picture 6">
            <a:extLst>
              <a:ext uri="{FF2B5EF4-FFF2-40B4-BE49-F238E27FC236}">
                <a16:creationId xmlns:a16="http://schemas.microsoft.com/office/drawing/2014/main" id="{391E1E44-F139-B44C-B87E-3A175202FC4E}"/>
              </a:ext>
            </a:extLst>
          </p:cNvPr>
          <p:cNvPicPr>
            <a:picLocks noChangeAspect="1"/>
          </p:cNvPicPr>
          <p:nvPr/>
        </p:nvPicPr>
        <p:blipFill>
          <a:blip r:embed="rId3"/>
          <a:stretch>
            <a:fillRect/>
          </a:stretch>
        </p:blipFill>
        <p:spPr>
          <a:xfrm>
            <a:off x="5645559" y="1797381"/>
            <a:ext cx="1890828" cy="2392956"/>
          </a:xfrm>
          <a:prstGeom prst="rect">
            <a:avLst/>
          </a:prstGeom>
        </p:spPr>
      </p:pic>
      <p:pic>
        <p:nvPicPr>
          <p:cNvPr id="9" name="Picture 8">
            <a:extLst>
              <a:ext uri="{FF2B5EF4-FFF2-40B4-BE49-F238E27FC236}">
                <a16:creationId xmlns:a16="http://schemas.microsoft.com/office/drawing/2014/main" id="{31C78171-F022-6D4D-8BB8-7C37AD213411}"/>
              </a:ext>
            </a:extLst>
          </p:cNvPr>
          <p:cNvPicPr>
            <a:picLocks noChangeAspect="1"/>
          </p:cNvPicPr>
          <p:nvPr/>
        </p:nvPicPr>
        <p:blipFill>
          <a:blip r:embed="rId4"/>
          <a:stretch>
            <a:fillRect/>
          </a:stretch>
        </p:blipFill>
        <p:spPr>
          <a:xfrm>
            <a:off x="3451526" y="1797381"/>
            <a:ext cx="1754146" cy="1973414"/>
          </a:xfrm>
          <a:prstGeom prst="rect">
            <a:avLst/>
          </a:prstGeom>
        </p:spPr>
      </p:pic>
      <p:pic>
        <p:nvPicPr>
          <p:cNvPr id="11" name="Picture 10">
            <a:extLst>
              <a:ext uri="{FF2B5EF4-FFF2-40B4-BE49-F238E27FC236}">
                <a16:creationId xmlns:a16="http://schemas.microsoft.com/office/drawing/2014/main" id="{3E34F632-D0D5-1446-89BB-B0BE52F5E314}"/>
              </a:ext>
            </a:extLst>
          </p:cNvPr>
          <p:cNvPicPr>
            <a:picLocks noChangeAspect="1"/>
          </p:cNvPicPr>
          <p:nvPr/>
        </p:nvPicPr>
        <p:blipFill>
          <a:blip r:embed="rId5"/>
          <a:stretch>
            <a:fillRect/>
          </a:stretch>
        </p:blipFill>
        <p:spPr>
          <a:xfrm>
            <a:off x="7976274" y="1797381"/>
            <a:ext cx="3161612" cy="2305052"/>
          </a:xfrm>
          <a:prstGeom prst="rect">
            <a:avLst/>
          </a:prstGeom>
        </p:spPr>
      </p:pic>
    </p:spTree>
    <p:extLst>
      <p:ext uri="{BB962C8B-B14F-4D97-AF65-F5344CB8AC3E}">
        <p14:creationId xmlns:p14="http://schemas.microsoft.com/office/powerpoint/2010/main" val="42922087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{21789C21-A77D-CE4C-BED3-EB937FFF52ED}tf16401378</Template>
  <TotalTime>303</TotalTime>
  <Words>884</Words>
  <Application>Microsoft Macintosh PowerPoint</Application>
  <PresentationFormat>Widescreen</PresentationFormat>
  <Paragraphs>53</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MS Shell Dlg 2</vt:lpstr>
      <vt:lpstr>Times New Roman</vt:lpstr>
      <vt:lpstr>Wingdings</vt:lpstr>
      <vt:lpstr>Wingdings 3</vt:lpstr>
      <vt:lpstr>Madison</vt:lpstr>
      <vt:lpstr>КУРСОВ ПРОЕКТ – Приложение за фитнес, здраве и здравословно хранене </vt:lpstr>
      <vt:lpstr>За проекта</vt:lpstr>
      <vt:lpstr>Цели</vt:lpstr>
      <vt:lpstr>Използвани технологии</vt:lpstr>
      <vt:lpstr>Защо използвахме тези технологии?</vt:lpstr>
      <vt:lpstr>Функционалност</vt:lpstr>
      <vt:lpstr>PowerPoint Presentation</vt:lpstr>
      <vt:lpstr>Структура на проекта </vt:lpstr>
      <vt:lpstr>Модел на базата данни </vt:lpstr>
      <vt:lpstr>Страници (Views)</vt:lpstr>
      <vt:lpstr>Начална страница</vt:lpstr>
      <vt:lpstr>Логин страница</vt:lpstr>
      <vt:lpstr>Търсене на упражнения</vt:lpstr>
      <vt:lpstr>Резултати от търсене на упражнения</vt:lpstr>
      <vt:lpstr>Health test</vt:lpstr>
      <vt:lpstr>Търсене на рецепти</vt:lpstr>
      <vt:lpstr>Потребителски профил</vt:lpstr>
      <vt:lpstr>Spotify плейлисти</vt:lpstr>
      <vt:lpstr>Бъдещо усъвършенстване </vt:lpstr>
      <vt:lpstr>Заключение</vt:lpstr>
      <vt:lpstr>Благодаря за вниманието!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КУРСОВ ПРОЕКТ – Приложение за фитнес, здраве и здравословно хранене </dc:title>
  <dc:creator>Microsoft Office User</dc:creator>
  <cp:lastModifiedBy>Microsoft Office User</cp:lastModifiedBy>
  <cp:revision>44</cp:revision>
  <dcterms:created xsi:type="dcterms:W3CDTF">2025-01-31T15:20:59Z</dcterms:created>
  <dcterms:modified xsi:type="dcterms:W3CDTF">2025-01-31T20:24:50Z</dcterms:modified>
</cp:coreProperties>
</file>